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F1217-C808-A847-8CE5-1A96B6BD17EA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7BA60-4FE3-F440-9423-587B583A7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7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13C9A1-CCC6-DE41-BC56-5233ABA0BA46}" type="slidenum">
              <a:rPr lang="en-US"/>
              <a:pPr/>
              <a:t>2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D2893-2835-304D-B4EB-25B429236DFF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7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6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8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1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3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5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4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7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2DC6C-00FC-9448-BA0D-9671EFB14CD7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EC1E-BB4A-D141-8FCB-E226ED753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8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059" y="2130425"/>
            <a:ext cx="7772400" cy="1470025"/>
          </a:xfrm>
        </p:spPr>
        <p:txBody>
          <a:bodyPr/>
          <a:lstStyle/>
          <a:p>
            <a:pPr algn="r"/>
            <a:r>
              <a:rPr lang="en-US" dirty="0" smtClean="0"/>
              <a:t>METRIC MANIA</a:t>
            </a:r>
            <a:br>
              <a:rPr lang="en-US" dirty="0" smtClean="0"/>
            </a:br>
            <a:r>
              <a:rPr lang="en-US" dirty="0" smtClean="0"/>
              <a:t>Homework 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Transformers</a:t>
            </a:r>
          </a:p>
          <a:p>
            <a:r>
              <a:rPr lang="en-US" dirty="0" smtClean="0"/>
              <a:t>Brain Booster Practice Sheet</a:t>
            </a:r>
          </a:p>
          <a:p>
            <a:r>
              <a:rPr lang="en-US" dirty="0" smtClean="0"/>
              <a:t>Due Wednesday, 9/12/12</a:t>
            </a:r>
          </a:p>
          <a:p>
            <a:endParaRPr lang="en-US" dirty="0"/>
          </a:p>
        </p:txBody>
      </p:sp>
      <p:pic>
        <p:nvPicPr>
          <p:cNvPr id="4" name="Picture 3" descr="OP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559" y="533400"/>
            <a:ext cx="24257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2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z="3900">
                <a:latin typeface="Braggadocio" charset="0"/>
              </a:rPr>
              <a:t>Measurement: Conversions</a:t>
            </a:r>
            <a:endParaRPr lang="en-US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987692" y="1166812"/>
            <a:ext cx="9144000" cy="549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284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1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98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56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3600" dirty="0">
                <a:solidFill>
                  <a:srgbClr val="0066FF"/>
                </a:solidFill>
              </a:rPr>
              <a:t>Metric</a:t>
            </a:r>
            <a:r>
              <a:rPr lang="en-US" sz="3600" dirty="0"/>
              <a:t> Unit Prefixes 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900" dirty="0"/>
              <a:t>Kilo-		k		1,000</a:t>
            </a:r>
          </a:p>
          <a:p>
            <a:r>
              <a:rPr lang="en-US" sz="2900" dirty="0"/>
              <a:t>	</a:t>
            </a:r>
            <a:r>
              <a:rPr lang="en-US" sz="2900" dirty="0" err="1"/>
              <a:t>Hecto</a:t>
            </a:r>
            <a:r>
              <a:rPr lang="en-US" sz="2900" dirty="0"/>
              <a:t>-	h		100</a:t>
            </a:r>
          </a:p>
          <a:p>
            <a:r>
              <a:rPr lang="en-US" sz="2900" dirty="0"/>
              <a:t>	</a:t>
            </a:r>
            <a:r>
              <a:rPr lang="en-US" sz="2900" dirty="0" err="1"/>
              <a:t>Deca</a:t>
            </a:r>
            <a:r>
              <a:rPr lang="en-US" sz="2900" dirty="0"/>
              <a:t>-	</a:t>
            </a:r>
            <a:r>
              <a:rPr lang="en-US" sz="2900" dirty="0" err="1"/>
              <a:t>dk</a:t>
            </a:r>
            <a:r>
              <a:rPr lang="en-US" sz="2900" dirty="0"/>
              <a:t>		10</a:t>
            </a:r>
          </a:p>
          <a:p>
            <a:r>
              <a:rPr lang="en-US" sz="2900" dirty="0"/>
              <a:t>     </a:t>
            </a:r>
            <a:r>
              <a:rPr lang="en-US" sz="2900" dirty="0" smtClean="0">
                <a:solidFill>
                  <a:srgbClr val="FF3300"/>
                </a:solidFill>
              </a:rPr>
              <a:t>UNIT </a:t>
            </a:r>
            <a:r>
              <a:rPr lang="en-US" sz="2900" dirty="0" err="1" smtClean="0">
                <a:solidFill>
                  <a:srgbClr val="FF3300"/>
                </a:solidFill>
              </a:rPr>
              <a:t>meter,liter,gram</a:t>
            </a:r>
            <a:r>
              <a:rPr lang="en-US" sz="2900" smtClean="0">
                <a:solidFill>
                  <a:srgbClr val="FF3300"/>
                </a:solidFill>
              </a:rPr>
              <a:t>    </a:t>
            </a:r>
            <a:r>
              <a:rPr lang="en-US" sz="2900" dirty="0">
                <a:solidFill>
                  <a:srgbClr val="FF3300"/>
                </a:solidFill>
              </a:rPr>
              <a:t>1</a:t>
            </a:r>
            <a:endParaRPr lang="en-US" sz="2900" dirty="0"/>
          </a:p>
          <a:p>
            <a:r>
              <a:rPr lang="en-US" sz="2900" dirty="0"/>
              <a:t>	</a:t>
            </a:r>
            <a:r>
              <a:rPr lang="en-US" sz="2900" dirty="0" err="1"/>
              <a:t>deci</a:t>
            </a:r>
            <a:r>
              <a:rPr lang="en-US" sz="2900" dirty="0"/>
              <a:t>-		d		0.1           </a:t>
            </a:r>
            <a:r>
              <a:rPr lang="en-US" sz="2900" i="1" dirty="0"/>
              <a:t>1/10</a:t>
            </a:r>
          </a:p>
          <a:p>
            <a:r>
              <a:rPr lang="en-US" sz="2900" dirty="0"/>
              <a:t>	</a:t>
            </a:r>
            <a:r>
              <a:rPr lang="en-US" sz="2900" dirty="0" err="1"/>
              <a:t>centi</a:t>
            </a:r>
            <a:r>
              <a:rPr lang="en-US" sz="2900" dirty="0"/>
              <a:t>-		c		0.01         </a:t>
            </a:r>
            <a:r>
              <a:rPr lang="en-US" sz="2900" i="1" dirty="0"/>
              <a:t>1/100</a:t>
            </a:r>
          </a:p>
          <a:p>
            <a:r>
              <a:rPr lang="en-US" sz="2900" dirty="0"/>
              <a:t>	</a:t>
            </a:r>
            <a:r>
              <a:rPr lang="en-US" sz="2900" dirty="0" err="1"/>
              <a:t>milli</a:t>
            </a:r>
            <a:r>
              <a:rPr lang="en-US" sz="2900" dirty="0"/>
              <a:t>-		m		0.001       </a:t>
            </a:r>
            <a:r>
              <a:rPr lang="en-US" sz="2900" i="1" dirty="0"/>
              <a:t>1/1000</a:t>
            </a:r>
          </a:p>
          <a:p>
            <a:endParaRPr lang="en-US" sz="2800" dirty="0"/>
          </a:p>
          <a:p>
            <a:r>
              <a:rPr lang="en-US" sz="2800" dirty="0"/>
              <a:t>	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2848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Metric Prefixes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8392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/>
              <a:t>               </a:t>
            </a:r>
            <a:r>
              <a:rPr lang="en-US" sz="2800" b="1" i="1">
                <a:solidFill>
                  <a:schemeClr val="hlink"/>
                </a:solidFill>
              </a:rPr>
              <a:t>Trick to Remember the Order</a:t>
            </a:r>
            <a:r>
              <a:rPr lang="en-US" sz="2800" b="1"/>
              <a:t>:</a:t>
            </a:r>
          </a:p>
          <a:p>
            <a:pPr>
              <a:buFontTx/>
              <a:buNone/>
            </a:pPr>
            <a:endParaRPr lang="en-US" sz="2800" b="1">
              <a:solidFill>
                <a:srgbClr val="0066FF"/>
              </a:solidFill>
            </a:endParaRPr>
          </a:p>
          <a:p>
            <a:pPr>
              <a:buFontTx/>
              <a:buNone/>
            </a:pPr>
            <a:r>
              <a:rPr lang="en-US" sz="2800" b="1">
                <a:solidFill>
                  <a:srgbClr val="0066FF"/>
                </a:solidFill>
              </a:rPr>
              <a:t>King Henry Doesn</a:t>
            </a:r>
            <a:r>
              <a:rPr lang="ja-JP" altLang="en-US" sz="2800" b="1">
                <a:solidFill>
                  <a:srgbClr val="0066FF"/>
                </a:solidFill>
              </a:rPr>
              <a:t>’</a:t>
            </a:r>
            <a:r>
              <a:rPr lang="en-US" sz="2800" b="1">
                <a:solidFill>
                  <a:srgbClr val="0066FF"/>
                </a:solidFill>
              </a:rPr>
              <a:t>t Usually Drink Chocolate  Milk</a:t>
            </a:r>
            <a:endParaRPr lang="en-US" sz="2800" b="1"/>
          </a:p>
          <a:p>
            <a:pPr>
              <a:buFontTx/>
              <a:buNone/>
            </a:pPr>
            <a:r>
              <a:rPr lang="en-US" sz="2800"/>
              <a:t>    I	    I	       I	           I	    I            I	                I</a:t>
            </a:r>
          </a:p>
          <a:p>
            <a:pPr>
              <a:buFontTx/>
              <a:buNone/>
            </a:pPr>
            <a:r>
              <a:rPr lang="en-US" sz="2800"/>
              <a:t> Kilo   Hecto   Deca     (unit)   deci      centi           milli</a:t>
            </a:r>
          </a:p>
          <a:p>
            <a:endParaRPr lang="en-US" sz="24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581400" y="5292894"/>
            <a:ext cx="9636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>
                <a:solidFill>
                  <a:srgbClr val="7B0B78"/>
                </a:solidFill>
                <a:latin typeface="Alba Super" charset="0"/>
              </a:rPr>
              <a:t>Meter</a:t>
            </a:r>
          </a:p>
          <a:p>
            <a:r>
              <a:rPr lang="en-US" dirty="0">
                <a:solidFill>
                  <a:srgbClr val="7B0B78"/>
                </a:solidFill>
                <a:latin typeface="Alba Super" charset="0"/>
              </a:rPr>
              <a:t>Gram</a:t>
            </a:r>
          </a:p>
          <a:p>
            <a:r>
              <a:rPr lang="en-US" dirty="0">
                <a:solidFill>
                  <a:srgbClr val="7B0B78"/>
                </a:solidFill>
                <a:latin typeface="Alba Super" charset="0"/>
              </a:rPr>
              <a:t>Liter</a:t>
            </a:r>
          </a:p>
          <a:p>
            <a:endParaRPr lang="en-US" dirty="0">
              <a:solidFill>
                <a:srgbClr val="7B0B78"/>
              </a:solidFill>
              <a:latin typeface="Alba Super" charset="0"/>
            </a:endParaRPr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 flipV="1">
            <a:off x="4038600" y="4572000"/>
            <a:ext cx="0" cy="609600"/>
          </a:xfrm>
          <a:prstGeom prst="line">
            <a:avLst/>
          </a:prstGeom>
          <a:noFill/>
          <a:ln w="762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1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Metric Conversions		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486400"/>
          </a:xfrm>
        </p:spPr>
        <p:txBody>
          <a:bodyPr/>
          <a:lstStyle/>
          <a:p>
            <a:r>
              <a:rPr lang="en-US" b="1"/>
              <a:t>To convert from one metric unit to another:</a:t>
            </a:r>
          </a:p>
          <a:p>
            <a:pPr>
              <a:buFontTx/>
              <a:buNone/>
            </a:pPr>
            <a:r>
              <a:rPr lang="en-US" b="1"/>
              <a:t>	*  Move the decimal the correct number</a:t>
            </a:r>
          </a:p>
          <a:p>
            <a:pPr>
              <a:buFontTx/>
              <a:buNone/>
            </a:pPr>
            <a:r>
              <a:rPr lang="en-US" b="1"/>
              <a:t>		of </a:t>
            </a:r>
            <a:r>
              <a:rPr lang="ja-JP" altLang="en-US" b="1"/>
              <a:t>“</a:t>
            </a:r>
            <a:r>
              <a:rPr lang="en-US" b="1"/>
              <a:t>steps</a:t>
            </a:r>
            <a:r>
              <a:rPr lang="ja-JP" altLang="en-US" b="1"/>
              <a:t>”</a:t>
            </a:r>
            <a:r>
              <a:rPr lang="en-US" b="1"/>
              <a:t> in the </a:t>
            </a:r>
            <a:r>
              <a:rPr lang="en-US" b="1">
                <a:solidFill>
                  <a:schemeClr val="hlink"/>
                </a:solidFill>
              </a:rPr>
              <a:t>direction</a:t>
            </a:r>
            <a:r>
              <a:rPr lang="en-US" b="1"/>
              <a:t> of the </a:t>
            </a:r>
            <a:r>
              <a:rPr lang="en-US" b="1">
                <a:solidFill>
                  <a:schemeClr val="hlink"/>
                </a:solidFill>
              </a:rPr>
              <a:t>new</a:t>
            </a:r>
          </a:p>
          <a:p>
            <a:pPr>
              <a:buFontTx/>
              <a:buNone/>
            </a:pPr>
            <a:r>
              <a:rPr lang="en-US" b="1"/>
              <a:t>		unit           </a:t>
            </a:r>
            <a:r>
              <a:rPr lang="en-US" sz="2800" b="1">
                <a:solidFill>
                  <a:srgbClr val="0066FF"/>
                </a:solidFill>
              </a:rPr>
              <a:t>EX.    2.34 cm  =   ____ mm</a:t>
            </a:r>
            <a:endParaRPr lang="en-US" b="1"/>
          </a:p>
          <a:p>
            <a:pPr>
              <a:buFontTx/>
              <a:buNone/>
            </a:pPr>
            <a:r>
              <a:rPr lang="en-US" b="1"/>
              <a:t>		</a:t>
            </a:r>
            <a:r>
              <a:rPr lang="en-US" sz="2400" b="1"/>
              <a:t>K	H	D	unit	    d	    c	    m</a:t>
            </a:r>
          </a:p>
          <a:p>
            <a:pPr>
              <a:buFontTx/>
              <a:buNone/>
            </a:pPr>
            <a:r>
              <a:rPr lang="en-US" sz="2400" b="1"/>
              <a:t>	-</a:t>
            </a:r>
            <a:r>
              <a:rPr lang="en-US" b="1">
                <a:solidFill>
                  <a:srgbClr val="FF3300"/>
                </a:solidFill>
              </a:rPr>
              <a:t>milli</a:t>
            </a:r>
            <a:r>
              <a:rPr lang="en-US" b="1"/>
              <a:t> is one step to the right of </a:t>
            </a:r>
            <a:r>
              <a:rPr lang="en-US" b="1">
                <a:solidFill>
                  <a:srgbClr val="FF3300"/>
                </a:solidFill>
              </a:rPr>
              <a:t>centi</a:t>
            </a:r>
            <a:r>
              <a:rPr lang="en-US" b="1"/>
              <a:t>, so</a:t>
            </a:r>
          </a:p>
          <a:p>
            <a:pPr>
              <a:buFontTx/>
              <a:buNone/>
            </a:pPr>
            <a:r>
              <a:rPr lang="en-US" b="1"/>
              <a:t>     move the decimal one step to the right</a:t>
            </a:r>
          </a:p>
          <a:p>
            <a:pPr>
              <a:buFontTx/>
              <a:buNone/>
            </a:pPr>
            <a:r>
              <a:rPr lang="en-US" b="1"/>
              <a:t>                2.34 cm   =    23.4 mm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endParaRPr lang="en-US" b="1"/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6324600" y="4267200"/>
            <a:ext cx="990600" cy="2286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7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</Words>
  <Application>Microsoft Macintosh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METRIC MANIA Homework Help</vt:lpstr>
      <vt:lpstr>Measurement: Conversions</vt:lpstr>
      <vt:lpstr>Metric Prefixes</vt:lpstr>
      <vt:lpstr>Metric Conversions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MANIA Homework Help</dc:title>
  <dc:creator>Jeri Schneider</dc:creator>
  <cp:lastModifiedBy>Jeri Schneider</cp:lastModifiedBy>
  <cp:revision>2</cp:revision>
  <dcterms:created xsi:type="dcterms:W3CDTF">2012-09-12T02:45:35Z</dcterms:created>
  <dcterms:modified xsi:type="dcterms:W3CDTF">2012-09-12T03:49:30Z</dcterms:modified>
</cp:coreProperties>
</file>